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30896-F45C-4C1D-8B73-1362BC06B0E1}" type="datetimeFigureOut">
              <a:rPr lang="en-US" smtClean="0"/>
              <a:t>1/22/2022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21CC3-FA4B-4F25-B2E2-B1608238F8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33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30896-F45C-4C1D-8B73-1362BC06B0E1}" type="datetimeFigureOut">
              <a:rPr lang="en-US" smtClean="0"/>
              <a:t>1/22/2022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21CC3-FA4B-4F25-B2E2-B1608238F8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833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30896-F45C-4C1D-8B73-1362BC06B0E1}" type="datetimeFigureOut">
              <a:rPr lang="en-US" smtClean="0"/>
              <a:t>1/22/2022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21CC3-FA4B-4F25-B2E2-B1608238F8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017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30896-F45C-4C1D-8B73-1362BC06B0E1}" type="datetimeFigureOut">
              <a:rPr lang="en-US" smtClean="0"/>
              <a:t>1/22/2022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21CC3-FA4B-4F25-B2E2-B1608238F8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963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30896-F45C-4C1D-8B73-1362BC06B0E1}" type="datetimeFigureOut">
              <a:rPr lang="en-US" smtClean="0"/>
              <a:t>1/22/2022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21CC3-FA4B-4F25-B2E2-B1608238F8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688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30896-F45C-4C1D-8B73-1362BC06B0E1}" type="datetimeFigureOut">
              <a:rPr lang="en-US" smtClean="0"/>
              <a:t>1/22/2022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21CC3-FA4B-4F25-B2E2-B1608238F8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0622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30896-F45C-4C1D-8B73-1362BC06B0E1}" type="datetimeFigureOut">
              <a:rPr lang="en-US" smtClean="0"/>
              <a:t>1/22/2022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21CC3-FA4B-4F25-B2E2-B1608238F8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260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30896-F45C-4C1D-8B73-1362BC06B0E1}" type="datetimeFigureOut">
              <a:rPr lang="en-US" smtClean="0"/>
              <a:t>1/22/2022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21CC3-FA4B-4F25-B2E2-B1608238F8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666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30896-F45C-4C1D-8B73-1362BC06B0E1}" type="datetimeFigureOut">
              <a:rPr lang="en-US" smtClean="0"/>
              <a:t>1/22/2022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21CC3-FA4B-4F25-B2E2-B1608238F8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382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30896-F45C-4C1D-8B73-1362BC06B0E1}" type="datetimeFigureOut">
              <a:rPr lang="en-US" smtClean="0"/>
              <a:t>1/22/2022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21CC3-FA4B-4F25-B2E2-B1608238F8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104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30896-F45C-4C1D-8B73-1362BC06B0E1}" type="datetimeFigureOut">
              <a:rPr lang="en-US" smtClean="0"/>
              <a:t>1/22/2022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21CC3-FA4B-4F25-B2E2-B1608238F8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049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30896-F45C-4C1D-8B73-1362BC06B0E1}" type="datetimeFigureOut">
              <a:rPr lang="en-US" smtClean="0"/>
              <a:t>1/22/2022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21CC3-FA4B-4F25-B2E2-B1608238F8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423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Multidimensional Arrays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ioelectro.ir/course/learn-c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281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17220"/>
            <a:ext cx="10515600" cy="584984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In the previous tutorials on Arrays, we covered, well, arrays and how they work. The </a:t>
            </a:r>
            <a:r>
              <a:rPr lang="en-US" b="1" dirty="0" smtClean="0"/>
              <a:t>arrays</a:t>
            </a:r>
            <a:r>
              <a:rPr lang="en-US" dirty="0" smtClean="0"/>
              <a:t> we looked at were all </a:t>
            </a:r>
            <a:r>
              <a:rPr lang="en-US" b="1" dirty="0" smtClean="0"/>
              <a:t>one-dimensional</a:t>
            </a:r>
            <a:r>
              <a:rPr lang="en-US" dirty="0" smtClean="0"/>
              <a:t>, but C can create and use </a:t>
            </a:r>
            <a:r>
              <a:rPr lang="en-US" b="1" dirty="0" smtClean="0"/>
              <a:t>multi-dimensional arrays</a:t>
            </a:r>
            <a:r>
              <a:rPr lang="en-US" dirty="0" smtClean="0"/>
              <a:t>. Here is the general form of a multidimensional array declaration: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type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name[</a:t>
            </a:r>
            <a:r>
              <a:rPr lang="en-US" dirty="0" smtClean="0">
                <a:solidFill>
                  <a:srgbClr val="00B05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size1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][</a:t>
            </a:r>
            <a:r>
              <a:rPr lang="en-US" dirty="0" smtClean="0">
                <a:solidFill>
                  <a:srgbClr val="00B05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size2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]...[</a:t>
            </a:r>
            <a:r>
              <a:rPr lang="en-US" dirty="0" smtClean="0">
                <a:solidFill>
                  <a:srgbClr val="00B05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sizeN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];</a:t>
            </a:r>
          </a:p>
          <a:p>
            <a:pPr marL="0" indent="0">
              <a:buNone/>
            </a:pPr>
            <a:endParaRPr lang="en-US" sz="2500" dirty="0" smtClean="0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dirty="0">
                <a:cs typeface="Cascadia Code" panose="020B0609020000020004" pitchFamily="49" charset="0"/>
              </a:rPr>
              <a:t>F</a:t>
            </a:r>
            <a:r>
              <a:rPr lang="en-US" dirty="0" smtClean="0">
                <a:cs typeface="Cascadia Code" panose="020B0609020000020004" pitchFamily="49" charset="0"/>
              </a:rPr>
              <a:t>or example :</a:t>
            </a:r>
          </a:p>
          <a:p>
            <a:pPr marL="0" indent="0">
              <a:buNone/>
            </a:pPr>
            <a:endParaRPr lang="en-US" dirty="0" smtClean="0"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foo[</a:t>
            </a:r>
            <a:r>
              <a:rPr lang="en-US" dirty="0" smtClean="0">
                <a:solidFill>
                  <a:srgbClr val="00B05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1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][</a:t>
            </a:r>
            <a:r>
              <a:rPr lang="en-US" dirty="0" smtClean="0">
                <a:solidFill>
                  <a:srgbClr val="00B05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2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][</a:t>
            </a:r>
            <a:r>
              <a:rPr lang="en-US" dirty="0" smtClean="0">
                <a:solidFill>
                  <a:srgbClr val="00B05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3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];</a:t>
            </a:r>
          </a:p>
          <a:p>
            <a:pPr marL="0" indent="0">
              <a:buNone/>
            </a:pPr>
            <a:endParaRPr lang="en-US" dirty="0" smtClean="0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char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vowels[</a:t>
            </a:r>
            <a:r>
              <a:rPr lang="en-US" dirty="0" smtClean="0">
                <a:solidFill>
                  <a:srgbClr val="00B05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1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][</a:t>
            </a:r>
            <a:r>
              <a:rPr lang="en-US" dirty="0" smtClean="0">
                <a:solidFill>
                  <a:srgbClr val="00B05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5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] = {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   {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'a'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'e'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'i'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'o'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'u'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}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};</a:t>
            </a:r>
          </a:p>
          <a:p>
            <a:pPr marL="0" indent="0">
              <a:buNone/>
            </a:pPr>
            <a:endParaRPr lang="en-US" dirty="0">
              <a:cs typeface="Cascadia Code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41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Two-dimensional Arrays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b="1" dirty="0" smtClean="0"/>
              <a:t>simplest</a:t>
            </a:r>
            <a:r>
              <a:rPr lang="en-US" dirty="0" smtClean="0"/>
              <a:t> form of multidimensional array is the </a:t>
            </a:r>
            <a:r>
              <a:rPr lang="en-US" b="1" dirty="0" smtClean="0"/>
              <a:t>two-dimensional</a:t>
            </a:r>
            <a:r>
              <a:rPr lang="en-US" dirty="0" smtClean="0"/>
              <a:t> array. A two-dimensional array is pretty much a </a:t>
            </a:r>
            <a:r>
              <a:rPr lang="en-US" b="1" dirty="0" smtClean="0"/>
              <a:t>list of one-dimensional arrays</a:t>
            </a:r>
            <a:r>
              <a:rPr lang="en-US" dirty="0" smtClean="0"/>
              <a:t>. To </a:t>
            </a:r>
            <a:r>
              <a:rPr lang="en-US" b="1" dirty="0" smtClean="0"/>
              <a:t>declare</a:t>
            </a:r>
            <a:r>
              <a:rPr lang="en-US" dirty="0" smtClean="0"/>
              <a:t> a two-dimensional integer array of </a:t>
            </a:r>
            <a:r>
              <a:rPr lang="en-US" b="1" dirty="0" smtClean="0"/>
              <a:t>size [ </a:t>
            </a:r>
            <a:r>
              <a:rPr lang="en-US" b="1" dirty="0"/>
              <a:t>y</a:t>
            </a:r>
            <a:r>
              <a:rPr lang="en-US" b="1" dirty="0" smtClean="0"/>
              <a:t>][ </a:t>
            </a:r>
            <a:r>
              <a:rPr lang="en-US" b="1" dirty="0"/>
              <a:t>x</a:t>
            </a:r>
            <a:r>
              <a:rPr lang="en-US" b="1" dirty="0" smtClean="0"/>
              <a:t> </a:t>
            </a:r>
            <a:r>
              <a:rPr lang="en-US" b="1" dirty="0" smtClean="0"/>
              <a:t>]</a:t>
            </a:r>
            <a:r>
              <a:rPr lang="en-US" dirty="0" smtClean="0"/>
              <a:t>, you would write something like this: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type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arrayName 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[</a:t>
            </a:r>
            <a:r>
              <a:rPr lang="en-US" dirty="0">
                <a:solidFill>
                  <a:srgbClr val="00B05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y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][</a:t>
            </a:r>
            <a:r>
              <a:rPr lang="en-US" dirty="0">
                <a:solidFill>
                  <a:srgbClr val="00B05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x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];</a:t>
            </a:r>
            <a:endParaRPr lang="en-US" dirty="0" smtClean="0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endParaRPr lang="en-US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787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36104"/>
            <a:ext cx="10515600" cy="5540859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Where </a:t>
            </a:r>
            <a:r>
              <a:rPr lang="en-US" b="1" dirty="0" smtClean="0"/>
              <a:t>type</a:t>
            </a:r>
            <a:r>
              <a:rPr lang="en-US" dirty="0" smtClean="0"/>
              <a:t> can be </a:t>
            </a:r>
            <a:r>
              <a:rPr lang="en-US" b="1" dirty="0" smtClean="0"/>
              <a:t>any</a:t>
            </a:r>
            <a:r>
              <a:rPr lang="en-US" dirty="0" smtClean="0"/>
              <a:t> C data type (</a:t>
            </a:r>
            <a:r>
              <a:rPr lang="en-US" u="sng" dirty="0" smtClean="0"/>
              <a:t>int</a:t>
            </a:r>
            <a:r>
              <a:rPr lang="en-US" dirty="0" smtClean="0"/>
              <a:t>, </a:t>
            </a:r>
            <a:r>
              <a:rPr lang="en-US" u="sng" dirty="0" smtClean="0"/>
              <a:t>char</a:t>
            </a:r>
            <a:r>
              <a:rPr lang="en-US" dirty="0" smtClean="0"/>
              <a:t>, </a:t>
            </a:r>
            <a:r>
              <a:rPr lang="en-US" u="sng" dirty="0" smtClean="0"/>
              <a:t>long</a:t>
            </a:r>
            <a:r>
              <a:rPr lang="en-US" dirty="0" smtClean="0"/>
              <a:t>, </a:t>
            </a:r>
            <a:r>
              <a:rPr lang="en-US" u="sng" dirty="0" smtClean="0"/>
              <a:t>long long</a:t>
            </a:r>
            <a:r>
              <a:rPr lang="en-US" dirty="0" smtClean="0"/>
              <a:t>, </a:t>
            </a:r>
            <a:r>
              <a:rPr lang="en-US" u="sng" dirty="0" smtClean="0"/>
              <a:t>double</a:t>
            </a:r>
            <a:r>
              <a:rPr lang="en-US" dirty="0" smtClean="0"/>
              <a:t>, etc.) and </a:t>
            </a:r>
            <a:r>
              <a:rPr lang="en-US" b="1" dirty="0" smtClean="0"/>
              <a:t>arrayName</a:t>
            </a:r>
            <a:r>
              <a:rPr lang="en-US" dirty="0" smtClean="0"/>
              <a:t> will be a </a:t>
            </a:r>
            <a:r>
              <a:rPr lang="en-US" b="1" dirty="0" smtClean="0"/>
              <a:t>valid C identifier</a:t>
            </a:r>
            <a:r>
              <a:rPr lang="en-US" dirty="0" smtClean="0"/>
              <a:t>, or variable. A </a:t>
            </a:r>
            <a:r>
              <a:rPr lang="en-US" b="1" dirty="0" smtClean="0"/>
              <a:t>two-dimensional array </a:t>
            </a:r>
            <a:r>
              <a:rPr lang="en-US" dirty="0" smtClean="0"/>
              <a:t>can be considered as a </a:t>
            </a:r>
            <a:r>
              <a:rPr lang="en-US" b="1" dirty="0" smtClean="0"/>
              <a:t>table</a:t>
            </a:r>
            <a:r>
              <a:rPr lang="en-US" dirty="0" smtClean="0"/>
              <a:t> which will have </a:t>
            </a:r>
            <a:r>
              <a:rPr lang="en-US" b="1" dirty="0" smtClean="0"/>
              <a:t>[ </a:t>
            </a:r>
            <a:r>
              <a:rPr lang="en-US" b="1" dirty="0" smtClean="0"/>
              <a:t>y </a:t>
            </a:r>
            <a:r>
              <a:rPr lang="en-US" b="1" dirty="0" smtClean="0"/>
              <a:t>] number of rows</a:t>
            </a:r>
            <a:r>
              <a:rPr lang="en-US" dirty="0" smtClean="0"/>
              <a:t> and </a:t>
            </a:r>
            <a:r>
              <a:rPr lang="en-US" b="1" dirty="0" smtClean="0"/>
              <a:t>[ </a:t>
            </a:r>
            <a:r>
              <a:rPr lang="en-US" b="1" dirty="0" smtClean="0"/>
              <a:t>x </a:t>
            </a:r>
            <a:r>
              <a:rPr lang="en-US" b="1" dirty="0" smtClean="0"/>
              <a:t>] number of columns</a:t>
            </a:r>
            <a:r>
              <a:rPr lang="en-US" dirty="0" smtClean="0"/>
              <a:t>. A two-dimensional array a, which contains </a:t>
            </a:r>
            <a:r>
              <a:rPr lang="en-US" b="1" dirty="0" smtClean="0"/>
              <a:t>three rows </a:t>
            </a:r>
            <a:r>
              <a:rPr lang="en-US" dirty="0" smtClean="0"/>
              <a:t>and </a:t>
            </a:r>
            <a:r>
              <a:rPr lang="en-US" b="1" dirty="0" smtClean="0"/>
              <a:t>four columns </a:t>
            </a:r>
            <a:r>
              <a:rPr lang="en-US" dirty="0" smtClean="0"/>
              <a:t>can be shown and thought about like this: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072" y="3406533"/>
            <a:ext cx="7590410" cy="2222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17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69843"/>
            <a:ext cx="10515600" cy="560712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And </a:t>
            </a:r>
            <a:r>
              <a:rPr lang="en-US" b="1" dirty="0" smtClean="0"/>
              <a:t>honestly</a:t>
            </a:r>
            <a:r>
              <a:rPr lang="en-US" dirty="0" smtClean="0"/>
              <a:t>, you really </a:t>
            </a:r>
            <a:r>
              <a:rPr lang="en-US" b="1" dirty="0" smtClean="0"/>
              <a:t>don't have </a:t>
            </a:r>
            <a:r>
              <a:rPr lang="en-US" dirty="0" smtClean="0"/>
              <a:t>to put in </a:t>
            </a:r>
            <a:r>
              <a:rPr lang="en-US" b="1" dirty="0" smtClean="0"/>
              <a:t>a[ </a:t>
            </a:r>
            <a:r>
              <a:rPr lang="en-US" b="1" dirty="0" smtClean="0"/>
              <a:t>y </a:t>
            </a:r>
            <a:r>
              <a:rPr lang="en-US" b="1" dirty="0" smtClean="0"/>
              <a:t>] </a:t>
            </a:r>
            <a:r>
              <a:rPr lang="en-US" dirty="0" smtClean="0"/>
              <a:t>value really, because if you did something like this 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char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vowels[][</a:t>
            </a:r>
            <a:r>
              <a:rPr lang="en-US" dirty="0" smtClean="0">
                <a:solidFill>
                  <a:srgbClr val="00B05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5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] = {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   {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'A'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'E'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'I'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'O'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'U'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},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   {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'a'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'e'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'i'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'o'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'u'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}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};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b="1" dirty="0" smtClean="0"/>
              <a:t>compiler</a:t>
            </a:r>
            <a:r>
              <a:rPr lang="en-US" dirty="0" smtClean="0"/>
              <a:t> would already </a:t>
            </a:r>
            <a:r>
              <a:rPr lang="en-US" b="1" dirty="0" smtClean="0"/>
              <a:t>know</a:t>
            </a:r>
            <a:r>
              <a:rPr lang="en-US" dirty="0" smtClean="0"/>
              <a:t> that there are </a:t>
            </a:r>
            <a:r>
              <a:rPr lang="en-US" b="1" dirty="0" smtClean="0"/>
              <a:t>two</a:t>
            </a:r>
            <a:r>
              <a:rPr lang="en-US" dirty="0" smtClean="0"/>
              <a:t> "</a:t>
            </a:r>
            <a:r>
              <a:rPr lang="en-US" b="1" dirty="0" smtClean="0"/>
              <a:t>dimensions</a:t>
            </a:r>
            <a:r>
              <a:rPr lang="en-US" dirty="0" smtClean="0"/>
              <a:t>" you could say, </a:t>
            </a:r>
            <a:r>
              <a:rPr lang="en-US" b="1" dirty="0" smtClean="0"/>
              <a:t>but</a:t>
            </a:r>
            <a:r>
              <a:rPr lang="en-US" dirty="0" smtClean="0"/>
              <a:t>, you need need </a:t>
            </a:r>
            <a:r>
              <a:rPr lang="en-US" b="1" dirty="0" smtClean="0"/>
              <a:t>NEED</a:t>
            </a:r>
            <a:r>
              <a:rPr lang="en-US" dirty="0" smtClean="0"/>
              <a:t> </a:t>
            </a:r>
            <a:r>
              <a:rPr lang="en-US" b="1" dirty="0" smtClean="0"/>
              <a:t>a[ </a:t>
            </a:r>
            <a:r>
              <a:rPr lang="en-US" b="1" dirty="0" smtClean="0"/>
              <a:t>x </a:t>
            </a:r>
            <a:r>
              <a:rPr lang="en-US" b="1" dirty="0" smtClean="0"/>
              <a:t>] </a:t>
            </a:r>
            <a:r>
              <a:rPr lang="en-US" dirty="0" smtClean="0"/>
              <a:t>value!! The compiler may be </a:t>
            </a:r>
            <a:r>
              <a:rPr lang="en-US" b="1" dirty="0" smtClean="0"/>
              <a:t>smart</a:t>
            </a:r>
            <a:r>
              <a:rPr lang="en-US" dirty="0" smtClean="0"/>
              <a:t>, but it will </a:t>
            </a:r>
            <a:r>
              <a:rPr lang="en-US" b="1" dirty="0" smtClean="0"/>
              <a:t>not</a:t>
            </a:r>
            <a:r>
              <a:rPr lang="en-US" dirty="0" smtClean="0"/>
              <a:t> know how many integers, characters, floats, whatever you're using you have in the dimensions. </a:t>
            </a:r>
            <a:r>
              <a:rPr lang="en-US" b="1" dirty="0" smtClean="0"/>
              <a:t>Keep that in mind.</a:t>
            </a:r>
            <a:endParaRPr lang="en-US" b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975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Initializing Two-Dimensional Arrays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884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Multidimensional arrays may be used by </a:t>
            </a:r>
            <a:r>
              <a:rPr lang="en-US" b="1" dirty="0" smtClean="0"/>
              <a:t>specifying</a:t>
            </a:r>
            <a:r>
              <a:rPr lang="en-US" dirty="0" smtClean="0"/>
              <a:t> bracketed </a:t>
            </a:r>
            <a:r>
              <a:rPr lang="en-US" b="1" dirty="0" smtClean="0"/>
              <a:t>[ ] </a:t>
            </a:r>
            <a:r>
              <a:rPr lang="en-US" dirty="0" smtClean="0"/>
              <a:t>values </a:t>
            </a:r>
            <a:r>
              <a:rPr lang="en-US" b="1" dirty="0" smtClean="0"/>
              <a:t>for each row</a:t>
            </a:r>
            <a:r>
              <a:rPr lang="en-US" dirty="0" smtClean="0"/>
              <a:t>. Below is an array with </a:t>
            </a:r>
            <a:r>
              <a:rPr lang="en-US" b="1" dirty="0" smtClean="0"/>
              <a:t>3 rows </a:t>
            </a:r>
            <a:r>
              <a:rPr lang="en-US" dirty="0" smtClean="0"/>
              <a:t>and </a:t>
            </a:r>
            <a:r>
              <a:rPr lang="en-US" b="1" dirty="0" smtClean="0"/>
              <a:t>each row has 4 columns</a:t>
            </a:r>
            <a:r>
              <a:rPr lang="en-US" dirty="0" smtClean="0"/>
              <a:t>. To make it </a:t>
            </a:r>
            <a:r>
              <a:rPr lang="en-US" b="1" dirty="0" smtClean="0"/>
              <a:t>easier</a:t>
            </a:r>
            <a:r>
              <a:rPr lang="en-US" dirty="0" smtClean="0"/>
              <a:t>, you can </a:t>
            </a:r>
            <a:r>
              <a:rPr lang="en-US" b="1" dirty="0" smtClean="0"/>
              <a:t>forget the 3</a:t>
            </a:r>
            <a:r>
              <a:rPr lang="en-US" dirty="0" smtClean="0"/>
              <a:t> and keep it </a:t>
            </a:r>
            <a:r>
              <a:rPr lang="en-US" b="1" dirty="0" smtClean="0"/>
              <a:t>blank</a:t>
            </a:r>
            <a:r>
              <a:rPr lang="en-US" dirty="0" smtClean="0"/>
              <a:t>, it'll still work.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2200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sz="22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a[</a:t>
            </a:r>
            <a:r>
              <a:rPr lang="en-US" sz="2200" dirty="0" smtClean="0">
                <a:solidFill>
                  <a:srgbClr val="00B05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3</a:t>
            </a:r>
            <a:r>
              <a:rPr lang="en-US" sz="22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][</a:t>
            </a:r>
            <a:r>
              <a:rPr lang="en-US" sz="2200" dirty="0" smtClean="0">
                <a:solidFill>
                  <a:srgbClr val="00B05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4</a:t>
            </a:r>
            <a:r>
              <a:rPr lang="en-US" sz="22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] = {  </a:t>
            </a:r>
          </a:p>
          <a:p>
            <a:pPr marL="0" indent="0">
              <a:buNone/>
            </a:pPr>
            <a:r>
              <a:rPr lang="en-US" sz="22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  {</a:t>
            </a:r>
            <a:r>
              <a:rPr lang="en-US" sz="2200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0</a:t>
            </a:r>
            <a:r>
              <a:rPr lang="en-US" sz="22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sz="2200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1</a:t>
            </a:r>
            <a:r>
              <a:rPr lang="en-US" sz="22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sz="2200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2</a:t>
            </a:r>
            <a:r>
              <a:rPr lang="en-US" sz="22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sz="2200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3</a:t>
            </a:r>
            <a:r>
              <a:rPr lang="en-US" sz="22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} ,   </a:t>
            </a:r>
            <a:r>
              <a:rPr lang="en-US" sz="22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/*  initializers for row indexed by 0 */</a:t>
            </a:r>
          </a:p>
          <a:p>
            <a:pPr marL="0" indent="0">
              <a:buNone/>
            </a:pPr>
            <a:r>
              <a:rPr lang="en-US" sz="22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  {</a:t>
            </a:r>
            <a:r>
              <a:rPr lang="en-US" sz="2200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4</a:t>
            </a:r>
            <a:r>
              <a:rPr lang="en-US" sz="22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sz="2200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5</a:t>
            </a:r>
            <a:r>
              <a:rPr lang="en-US" sz="22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sz="2200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6</a:t>
            </a:r>
            <a:r>
              <a:rPr lang="en-US" sz="22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sz="2200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7</a:t>
            </a:r>
            <a:r>
              <a:rPr lang="en-US" sz="22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} ,   </a:t>
            </a:r>
            <a:r>
              <a:rPr lang="en-US" sz="22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/*  initializers for row indexed by 1 */</a:t>
            </a:r>
          </a:p>
          <a:p>
            <a:pPr marL="0" indent="0">
              <a:buNone/>
            </a:pPr>
            <a:r>
              <a:rPr lang="en-US" sz="22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  {</a:t>
            </a:r>
            <a:r>
              <a:rPr lang="en-US" sz="2200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8</a:t>
            </a:r>
            <a:r>
              <a:rPr lang="en-US" sz="22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sz="2200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9</a:t>
            </a:r>
            <a:r>
              <a:rPr lang="en-US" sz="22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sz="2200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10</a:t>
            </a:r>
            <a:r>
              <a:rPr lang="en-US" sz="22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sz="2200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11</a:t>
            </a:r>
            <a:r>
              <a:rPr lang="en-US" sz="22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}   </a:t>
            </a:r>
            <a:r>
              <a:rPr lang="en-US" sz="2200" dirty="0" smtClean="0">
                <a:solidFill>
                  <a:schemeClr val="bg1">
                    <a:lumMod val="50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/*  initializers for row indexed by 2 */</a:t>
            </a:r>
          </a:p>
          <a:p>
            <a:pPr marL="0" indent="0">
              <a:buNone/>
            </a:pPr>
            <a:r>
              <a:rPr lang="en-US" sz="22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};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46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02365"/>
            <a:ext cx="10515600" cy="547459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b="1" dirty="0" smtClean="0"/>
              <a:t>inside braces</a:t>
            </a:r>
            <a:r>
              <a:rPr lang="en-US" dirty="0" smtClean="0"/>
              <a:t>, which </a:t>
            </a:r>
            <a:r>
              <a:rPr lang="en-US" b="1" dirty="0" smtClean="0"/>
              <a:t>indicates the wanted row</a:t>
            </a:r>
            <a:r>
              <a:rPr lang="en-US" dirty="0" smtClean="0"/>
              <a:t>, are </a:t>
            </a:r>
            <a:r>
              <a:rPr lang="en-US" b="1" dirty="0" smtClean="0"/>
              <a:t>optional</a:t>
            </a:r>
            <a:r>
              <a:rPr lang="en-US" dirty="0" smtClean="0"/>
              <a:t>. The following initialization is the same to the previous example 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a[</a:t>
            </a:r>
            <a:r>
              <a:rPr lang="en-US" dirty="0" smtClean="0">
                <a:solidFill>
                  <a:srgbClr val="00B05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3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][</a:t>
            </a:r>
            <a:r>
              <a:rPr lang="en-US" dirty="0" smtClean="0">
                <a:solidFill>
                  <a:srgbClr val="00B05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4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] = {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0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1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2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3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4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5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6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7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8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9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10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,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11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};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45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Accessing Two-Dimensional Array Elements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An </a:t>
            </a:r>
            <a:r>
              <a:rPr lang="en-US" b="1" dirty="0" smtClean="0"/>
              <a:t>element</a:t>
            </a:r>
            <a:r>
              <a:rPr lang="en-US" dirty="0" smtClean="0"/>
              <a:t> in a two-dimensional array is </a:t>
            </a:r>
            <a:r>
              <a:rPr lang="en-US" b="1" dirty="0" smtClean="0"/>
              <a:t>accessed</a:t>
            </a:r>
            <a:r>
              <a:rPr lang="en-US" dirty="0" smtClean="0"/>
              <a:t> by using the </a:t>
            </a:r>
            <a:r>
              <a:rPr lang="en-US" b="1" dirty="0" smtClean="0"/>
              <a:t>subscripts</a:t>
            </a:r>
            <a:r>
              <a:rPr lang="en-US" dirty="0" smtClean="0"/>
              <a:t>, i.e., </a:t>
            </a:r>
            <a:r>
              <a:rPr lang="en-US" b="1" dirty="0" smtClean="0"/>
              <a:t>row index </a:t>
            </a:r>
            <a:r>
              <a:rPr lang="en-US" dirty="0" smtClean="0"/>
              <a:t>and </a:t>
            </a:r>
            <a:r>
              <a:rPr lang="en-US" b="1" dirty="0" smtClean="0"/>
              <a:t>column index </a:t>
            </a:r>
            <a:r>
              <a:rPr lang="en-US" dirty="0" smtClean="0"/>
              <a:t>of the array. For example 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val = a[</a:t>
            </a:r>
            <a:r>
              <a:rPr lang="en-US" dirty="0" smtClean="0">
                <a:solidFill>
                  <a:srgbClr val="00B05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2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][</a:t>
            </a:r>
            <a:r>
              <a:rPr lang="en-US" dirty="0" smtClean="0">
                <a:solidFill>
                  <a:srgbClr val="00B05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3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];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The above statement will take the </a:t>
            </a:r>
            <a:r>
              <a:rPr lang="en-US" b="1" dirty="0" smtClean="0"/>
              <a:t>4th element </a:t>
            </a:r>
            <a:r>
              <a:rPr lang="en-US" dirty="0" smtClean="0"/>
              <a:t>from the </a:t>
            </a:r>
            <a:r>
              <a:rPr lang="en-US" b="1" dirty="0" smtClean="0"/>
              <a:t>3rd row </a:t>
            </a:r>
            <a:r>
              <a:rPr lang="en-US" dirty="0" smtClean="0"/>
              <a:t>of the array.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0903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Let us try to find out the </a:t>
            </a:r>
            <a:r>
              <a:rPr lang="en-US" b="1" dirty="0" smtClean="0"/>
              <a:t>average</a:t>
            </a:r>
            <a:r>
              <a:rPr lang="en-US" dirty="0" smtClean="0"/>
              <a:t> marks of a group of </a:t>
            </a:r>
            <a:r>
              <a:rPr lang="en-US" b="1" dirty="0" smtClean="0"/>
              <a:t>five students </a:t>
            </a:r>
            <a:r>
              <a:rPr lang="en-US" dirty="0" smtClean="0"/>
              <a:t>for </a:t>
            </a:r>
            <a:r>
              <a:rPr lang="en-US" b="1" dirty="0" smtClean="0"/>
              <a:t>two subjects</a:t>
            </a:r>
            <a:r>
              <a:rPr lang="en-US" dirty="0" smtClean="0"/>
              <a:t>, </a:t>
            </a:r>
            <a:r>
              <a:rPr lang="en-US" b="1" dirty="0" smtClean="0"/>
              <a:t>Mathematics</a:t>
            </a:r>
            <a:r>
              <a:rPr lang="en-US" dirty="0" smtClean="0"/>
              <a:t> and </a:t>
            </a:r>
            <a:r>
              <a:rPr lang="en-US" b="1" dirty="0" smtClean="0"/>
              <a:t>Physics</a:t>
            </a:r>
            <a:r>
              <a:rPr lang="en-US" dirty="0" smtClean="0"/>
              <a:t>. To do this, we use a </a:t>
            </a:r>
            <a:r>
              <a:rPr lang="en-US" b="1" dirty="0" smtClean="0"/>
              <a:t>two-dimensional array called grades</a:t>
            </a:r>
            <a:r>
              <a:rPr lang="en-US" dirty="0" smtClean="0"/>
              <a:t>. The marks corresponding to </a:t>
            </a:r>
            <a:r>
              <a:rPr lang="en-US" b="1" dirty="0" smtClean="0"/>
              <a:t>Mathematics</a:t>
            </a:r>
            <a:r>
              <a:rPr lang="en-US" dirty="0" smtClean="0"/>
              <a:t> would be stored in the </a:t>
            </a:r>
            <a:r>
              <a:rPr lang="en-US" b="1" dirty="0" smtClean="0"/>
              <a:t>first row </a:t>
            </a:r>
            <a:r>
              <a:rPr lang="en-US" dirty="0" smtClean="0"/>
              <a:t>(grades[0]), whereas those corresponding to </a:t>
            </a:r>
            <a:r>
              <a:rPr lang="en-US" b="1" dirty="0" smtClean="0"/>
              <a:t>Physics</a:t>
            </a:r>
            <a:r>
              <a:rPr lang="en-US" dirty="0" smtClean="0"/>
              <a:t> would be stored in the </a:t>
            </a:r>
            <a:r>
              <a:rPr lang="en-US" b="1" dirty="0" smtClean="0"/>
              <a:t>second row </a:t>
            </a:r>
            <a:r>
              <a:rPr lang="en-US" dirty="0" smtClean="0"/>
              <a:t>(grades[1]). Complete the following steps so that you can execute this program.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    </a:t>
            </a:r>
            <a:r>
              <a:rPr lang="en-US" b="1" dirty="0" smtClean="0"/>
              <a:t>Declare</a:t>
            </a:r>
            <a:r>
              <a:rPr lang="en-US" dirty="0" smtClean="0"/>
              <a:t> grades as a </a:t>
            </a:r>
            <a:r>
              <a:rPr lang="en-US" b="1" dirty="0" smtClean="0"/>
              <a:t>two-dimensional array </a:t>
            </a:r>
            <a:r>
              <a:rPr lang="en-US" dirty="0" smtClean="0"/>
              <a:t>of </a:t>
            </a:r>
            <a:r>
              <a:rPr lang="en-US" b="1" dirty="0" smtClean="0"/>
              <a:t>integers</a:t>
            </a:r>
          </a:p>
          <a:p>
            <a:r>
              <a:rPr lang="en-US" dirty="0" smtClean="0"/>
              <a:t>    Complete the for </a:t>
            </a:r>
            <a:r>
              <a:rPr lang="en-US" b="1" dirty="0" smtClean="0"/>
              <a:t>loops</a:t>
            </a:r>
            <a:r>
              <a:rPr lang="en-US" dirty="0" smtClean="0"/>
              <a:t> by </a:t>
            </a:r>
            <a:r>
              <a:rPr lang="en-US" b="1" dirty="0" smtClean="0"/>
              <a:t>specifying</a:t>
            </a:r>
            <a:r>
              <a:rPr lang="en-US" dirty="0" smtClean="0"/>
              <a:t> their </a:t>
            </a:r>
            <a:r>
              <a:rPr lang="en-US" b="1" dirty="0" smtClean="0"/>
              <a:t>terminating</a:t>
            </a:r>
            <a:r>
              <a:rPr lang="en-US" dirty="0" smtClean="0"/>
              <a:t> conditions</a:t>
            </a:r>
          </a:p>
          <a:p>
            <a:r>
              <a:rPr lang="en-US" dirty="0" smtClean="0"/>
              <a:t>    </a:t>
            </a:r>
            <a:r>
              <a:rPr lang="en-US" b="1" dirty="0" smtClean="0"/>
              <a:t>Compute</a:t>
            </a:r>
            <a:r>
              <a:rPr lang="en-US" dirty="0" smtClean="0"/>
              <a:t> the </a:t>
            </a:r>
            <a:r>
              <a:rPr lang="en-US" b="1" dirty="0" smtClean="0"/>
              <a:t>average</a:t>
            </a:r>
            <a:r>
              <a:rPr lang="en-US" dirty="0" smtClean="0"/>
              <a:t> marks obtained in each subject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910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646</Words>
  <Application>Microsoft Office PowerPoint</Application>
  <PresentationFormat>Widescreen</PresentationFormat>
  <Paragraphs>49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Cascadia Code</vt:lpstr>
      <vt:lpstr>Office Theme</vt:lpstr>
      <vt:lpstr>Multidimensional Arrays</vt:lpstr>
      <vt:lpstr>PowerPoint Presentation</vt:lpstr>
      <vt:lpstr>Two-dimensional Arrays</vt:lpstr>
      <vt:lpstr>PowerPoint Presentation</vt:lpstr>
      <vt:lpstr>PowerPoint Presentation</vt:lpstr>
      <vt:lpstr>Initializing Two-Dimensional Arrays</vt:lpstr>
      <vt:lpstr>PowerPoint Presentation</vt:lpstr>
      <vt:lpstr>Accessing Two-Dimensional Array Elements</vt:lpstr>
      <vt:lpstr>Exercise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Multidimensional Arrays</dc:title>
  <dc:creator>Esmaeill</dc:creator>
  <cp:lastModifiedBy>Esmaeill</cp:lastModifiedBy>
  <cp:revision>38</cp:revision>
  <dcterms:created xsi:type="dcterms:W3CDTF">2022-01-21T16:42:47Z</dcterms:created>
  <dcterms:modified xsi:type="dcterms:W3CDTF">2022-01-22T05:45:17Z</dcterms:modified>
</cp:coreProperties>
</file>